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artel Bold Bold" panose="020B0604020202020204" charset="0"/>
      <p:regular r:id="rId15"/>
    </p:embeddedFont>
    <p:embeddedFont>
      <p:font typeface="Martel Regular" panose="020B0604020202020204" charset="0"/>
      <p:regular r:id="rId16"/>
    </p:embeddedFont>
    <p:embeddedFont>
      <p:font typeface="Martel Regular Bold" panose="020B0604020202020204" charset="0"/>
      <p:regular r:id="rId17"/>
    </p:embeddedFont>
    <p:embeddedFont>
      <p:font typeface="Martel Sans Bold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6F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1450" y="1028700"/>
            <a:ext cx="2209800" cy="8229600"/>
          </a:xfrm>
          <a:prstGeom prst="rect">
            <a:avLst/>
          </a:prstGeom>
          <a:solidFill>
            <a:srgbClr val="A2875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1045" b="11045"/>
          <a:stretch>
            <a:fillRect/>
          </a:stretch>
        </p:blipFill>
        <p:spPr>
          <a:xfrm>
            <a:off x="2175920" y="1028700"/>
            <a:ext cx="5601814" cy="82296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749592" y="1714500"/>
            <a:ext cx="8509708" cy="6858000"/>
            <a:chOff x="0" y="0"/>
            <a:chExt cx="11346277" cy="9144000"/>
          </a:xfrm>
        </p:grpSpPr>
        <p:sp>
          <p:nvSpPr>
            <p:cNvPr id="5" name="TextBox 5"/>
            <p:cNvSpPr txBox="1"/>
            <p:nvPr/>
          </p:nvSpPr>
          <p:spPr>
            <a:xfrm>
              <a:off x="0" y="-9525"/>
              <a:ext cx="11346277" cy="610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00"/>
                </a:lnSpc>
              </a:pPr>
              <a:r>
                <a:rPr lang="en-US" sz="9999" spc="-99">
                  <a:solidFill>
                    <a:srgbClr val="E3E5EE"/>
                  </a:solidFill>
                  <a:latin typeface="Martel Sans Bold Bold"/>
                </a:rPr>
                <a:t>Hammam. Steaming Stories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778115"/>
              <a:ext cx="11346277" cy="1365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2799" spc="173">
                  <a:solidFill>
                    <a:srgbClr val="E3E5EE"/>
                  </a:solidFill>
                  <a:latin typeface="Martel Regular Italics"/>
                </a:rPr>
                <a:t>Een blik op de hammamcultuur en de evolutie ervan.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6870700"/>
              <a:ext cx="11328400" cy="50800"/>
            </a:xfrm>
            <a:prstGeom prst="rect">
              <a:avLst/>
            </a:prstGeom>
            <a:solidFill>
              <a:srgbClr val="87A0A6"/>
            </a:solidFill>
          </p:spPr>
        </p:sp>
      </p:grpSp>
      <p:sp>
        <p:nvSpPr>
          <p:cNvPr id="8" name="AutoShape 8"/>
          <p:cNvSpPr/>
          <p:nvPr/>
        </p:nvSpPr>
        <p:spPr>
          <a:xfrm rot="3656">
            <a:off x="8749706" y="6867288"/>
            <a:ext cx="8509597" cy="0"/>
          </a:xfrm>
          <a:prstGeom prst="line">
            <a:avLst/>
          </a:prstGeom>
          <a:ln w="47625" cap="rnd">
            <a:solidFill>
              <a:srgbClr val="A2875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 rot="-5400000">
            <a:off x="-2735616" y="4755796"/>
            <a:ext cx="7500057" cy="516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3200" spc="188">
                <a:solidFill>
                  <a:srgbClr val="E3E5EE"/>
                </a:solidFill>
                <a:latin typeface="Martel Bold Bold"/>
              </a:rPr>
              <a:t>Nakhla vzw &amp; partners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870" r="10870"/>
          <a:stretch>
            <a:fillRect/>
          </a:stretch>
        </p:blipFill>
        <p:spPr>
          <a:xfrm>
            <a:off x="202772" y="1775790"/>
            <a:ext cx="7385906" cy="707831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76200" y="9258300"/>
            <a:ext cx="7791450" cy="1390650"/>
          </a:xfrm>
          <a:prstGeom prst="rect">
            <a:avLst/>
          </a:prstGeom>
          <a:solidFill>
            <a:srgbClr val="5C6FB2"/>
          </a:solidFill>
        </p:spPr>
      </p:sp>
      <p:sp>
        <p:nvSpPr>
          <p:cNvPr id="4" name="AutoShape 4"/>
          <p:cNvSpPr/>
          <p:nvPr/>
        </p:nvSpPr>
        <p:spPr>
          <a:xfrm>
            <a:off x="-152400" y="0"/>
            <a:ext cx="7867650" cy="1390650"/>
          </a:xfrm>
          <a:prstGeom prst="rect">
            <a:avLst/>
          </a:prstGeom>
          <a:solidFill>
            <a:srgbClr val="5C6FB2"/>
          </a:solidFill>
        </p:spPr>
      </p:sp>
      <p:grpSp>
        <p:nvGrpSpPr>
          <p:cNvPr id="5" name="Group 5"/>
          <p:cNvGrpSpPr/>
          <p:nvPr/>
        </p:nvGrpSpPr>
        <p:grpSpPr>
          <a:xfrm>
            <a:off x="8168591" y="695325"/>
            <a:ext cx="9810846" cy="8562975"/>
            <a:chOff x="0" y="0"/>
            <a:chExt cx="10774492" cy="94040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74492" cy="9404052"/>
            </a:xfrm>
            <a:custGeom>
              <a:avLst/>
              <a:gdLst/>
              <a:ahLst/>
              <a:cxnLst/>
              <a:rect l="l" t="t" r="r" b="b"/>
              <a:pathLst>
                <a:path w="10774492" h="9404052">
                  <a:moveTo>
                    <a:pt x="0" y="0"/>
                  </a:moveTo>
                  <a:lnTo>
                    <a:pt x="0" y="9404052"/>
                  </a:lnTo>
                  <a:lnTo>
                    <a:pt x="10774492" y="9404052"/>
                  </a:lnTo>
                  <a:lnTo>
                    <a:pt x="10774492" y="0"/>
                  </a:lnTo>
                  <a:lnTo>
                    <a:pt x="0" y="0"/>
                  </a:lnTo>
                  <a:close/>
                  <a:moveTo>
                    <a:pt x="10713532" y="9343092"/>
                  </a:moveTo>
                  <a:lnTo>
                    <a:pt x="59690" y="9343092"/>
                  </a:lnTo>
                  <a:lnTo>
                    <a:pt x="59690" y="59690"/>
                  </a:lnTo>
                  <a:lnTo>
                    <a:pt x="10713532" y="59690"/>
                  </a:lnTo>
                  <a:lnTo>
                    <a:pt x="10713532" y="9343092"/>
                  </a:lnTo>
                  <a:close/>
                </a:path>
              </a:pathLst>
            </a:custGeom>
            <a:solidFill>
              <a:srgbClr val="A2875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8481036" y="962025"/>
            <a:ext cx="9185955" cy="9107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7"/>
              </a:lnSpc>
            </a:pPr>
            <a:r>
              <a:rPr lang="en-US" sz="3669" spc="183">
                <a:solidFill>
                  <a:srgbClr val="5C6FB2"/>
                </a:solidFill>
                <a:latin typeface="Martel Bold Bold Italics"/>
              </a:rPr>
              <a:t>Het project gunt je een zeldzame blik door het sleutelgat van een bijzonder cultureel erfgoed, namelijk het badhuis – de hammam, en de evolutie van badgewoontes. </a:t>
            </a:r>
          </a:p>
          <a:p>
            <a:pPr algn="ctr">
              <a:lnSpc>
                <a:spcPts val="5137"/>
              </a:lnSpc>
            </a:pPr>
            <a:r>
              <a:rPr lang="en-US" sz="3669" spc="183">
                <a:solidFill>
                  <a:srgbClr val="5C6FB2"/>
                </a:solidFill>
                <a:latin typeface="Martel Bold Bold Italics"/>
              </a:rPr>
              <a:t>Door de authentieke hammam-cultuur in Marokko en de doorbraak hiervan elders in de wereld te onderzoeken, zal Nakhla de culturele rijkdom van hammam- en badcultuur delen.</a:t>
            </a:r>
          </a:p>
          <a:p>
            <a:pPr algn="ctr">
              <a:lnSpc>
                <a:spcPts val="5137"/>
              </a:lnSpc>
            </a:pPr>
            <a:endParaRPr lang="en-US" sz="3669" spc="183">
              <a:solidFill>
                <a:srgbClr val="5C6FB2"/>
              </a:solidFill>
              <a:latin typeface="Martel Bold Bold Italics"/>
            </a:endParaRPr>
          </a:p>
          <a:p>
            <a:pPr algn="ctr">
              <a:lnSpc>
                <a:spcPts val="5137"/>
              </a:lnSpc>
            </a:pPr>
            <a:endParaRPr lang="en-US" sz="3669" spc="183">
              <a:solidFill>
                <a:srgbClr val="5C6FB2"/>
              </a:solidFill>
              <a:latin typeface="Martel Bold Bold Itali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6F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-302352"/>
            <a:ext cx="2064404" cy="9560652"/>
          </a:xfrm>
          <a:prstGeom prst="rect">
            <a:avLst/>
          </a:prstGeom>
          <a:solidFill>
            <a:srgbClr val="A2875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6441" y="1028700"/>
            <a:ext cx="888923" cy="67558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05200" y="2787454"/>
            <a:ext cx="14277144" cy="4654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3"/>
              </a:lnSpc>
              <a:spcBef>
                <a:spcPct val="0"/>
              </a:spcBef>
            </a:pPr>
            <a:r>
              <a:rPr lang="en-US" sz="5656" spc="-56">
                <a:solidFill>
                  <a:srgbClr val="E3E5EE"/>
                </a:solidFill>
                <a:latin typeface="Martel Regular Bold"/>
              </a:rPr>
              <a:t>Oude en authentieke badhuizen verdwijnen of worden vervangen door moderne sauna-complexen, waardoor een belangrijk stuk </a:t>
            </a:r>
            <a:r>
              <a:rPr lang="en-US" sz="5656" u="sng" spc="-56">
                <a:solidFill>
                  <a:srgbClr val="E3E5EE"/>
                </a:solidFill>
                <a:latin typeface="Martel Regular Bold"/>
              </a:rPr>
              <a:t>cultureel erfgoed</a:t>
            </a:r>
            <a:r>
              <a:rPr lang="en-US" sz="5656" spc="-56">
                <a:solidFill>
                  <a:srgbClr val="E3E5EE"/>
                </a:solidFill>
                <a:latin typeface="Martel Regular Bold"/>
              </a:rPr>
              <a:t> dreigt verloren te gaan.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26292" y="-292844"/>
            <a:ext cx="7806943" cy="10872689"/>
          </a:xfrm>
          <a:prstGeom prst="rect">
            <a:avLst/>
          </a:prstGeom>
          <a:solidFill>
            <a:srgbClr val="5C6FB2"/>
          </a:solidFill>
        </p:spPr>
      </p:sp>
      <p:grpSp>
        <p:nvGrpSpPr>
          <p:cNvPr id="3" name="Group 3"/>
          <p:cNvGrpSpPr/>
          <p:nvPr/>
        </p:nvGrpSpPr>
        <p:grpSpPr>
          <a:xfrm>
            <a:off x="8663391" y="1167362"/>
            <a:ext cx="3715962" cy="3140075"/>
            <a:chOff x="0" y="0"/>
            <a:chExt cx="4954617" cy="4186767"/>
          </a:xfrm>
        </p:grpSpPr>
        <p:sp>
          <p:nvSpPr>
            <p:cNvPr id="4" name="TextBox 4"/>
            <p:cNvSpPr txBox="1"/>
            <p:nvPr/>
          </p:nvSpPr>
          <p:spPr>
            <a:xfrm>
              <a:off x="0" y="3481917"/>
              <a:ext cx="4954617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spc="30">
                  <a:solidFill>
                    <a:srgbClr val="5C6FB2"/>
                  </a:solidFill>
                  <a:latin typeface="Martel Regular Bold"/>
                </a:rPr>
                <a:t>Uitwisseling</a:t>
              </a: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1136184" y="0"/>
              <a:ext cx="2682248" cy="2682248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C6FB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3543338" y="5408063"/>
            <a:ext cx="3715962" cy="3140075"/>
            <a:chOff x="0" y="0"/>
            <a:chExt cx="4954617" cy="4186767"/>
          </a:xfrm>
        </p:grpSpPr>
        <p:sp>
          <p:nvSpPr>
            <p:cNvPr id="8" name="TextBox 8"/>
            <p:cNvSpPr txBox="1"/>
            <p:nvPr/>
          </p:nvSpPr>
          <p:spPr>
            <a:xfrm>
              <a:off x="0" y="3481917"/>
              <a:ext cx="4954617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spc="30">
                  <a:solidFill>
                    <a:srgbClr val="5C6FB2"/>
                  </a:solidFill>
                  <a:latin typeface="Martel Regular Bold"/>
                </a:rPr>
                <a:t>Inzicht geven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1136184" y="0"/>
              <a:ext cx="2682248" cy="2682248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C6FB2"/>
              </a:solidFill>
            </p:spPr>
          </p:sp>
        </p:grpSp>
      </p:grpSp>
      <p:grpSp>
        <p:nvGrpSpPr>
          <p:cNvPr id="11" name="Group 11"/>
          <p:cNvGrpSpPr/>
          <p:nvPr/>
        </p:nvGrpSpPr>
        <p:grpSpPr>
          <a:xfrm>
            <a:off x="8775706" y="5408063"/>
            <a:ext cx="3715962" cy="3140075"/>
            <a:chOff x="0" y="0"/>
            <a:chExt cx="4954617" cy="418676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3481917"/>
              <a:ext cx="4954617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spc="30">
                  <a:solidFill>
                    <a:srgbClr val="5C6FB2"/>
                  </a:solidFill>
                  <a:latin typeface="Martel Regular"/>
                </a:rPr>
                <a:t>Inspiratie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1136184" y="0"/>
              <a:ext cx="2682248" cy="2682248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C6FB2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13431023" y="1167362"/>
            <a:ext cx="3715962" cy="3185795"/>
            <a:chOff x="0" y="0"/>
            <a:chExt cx="4954617" cy="4247727"/>
          </a:xfrm>
        </p:grpSpPr>
        <p:sp>
          <p:nvSpPr>
            <p:cNvPr id="16" name="TextBox 16"/>
            <p:cNvSpPr txBox="1"/>
            <p:nvPr/>
          </p:nvSpPr>
          <p:spPr>
            <a:xfrm>
              <a:off x="0" y="3491442"/>
              <a:ext cx="4954617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9"/>
                </a:lnSpc>
              </a:pPr>
              <a:r>
                <a:rPr lang="en-US" sz="2999" spc="29">
                  <a:solidFill>
                    <a:srgbClr val="5C6FB2"/>
                  </a:solidFill>
                  <a:latin typeface="Martel Regular Bold"/>
                </a:rPr>
                <a:t>Overdracht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136184" y="0"/>
              <a:ext cx="2682248" cy="2682248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C6FB2"/>
              </a:solidFill>
            </p:spPr>
          </p:sp>
        </p:grp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76529" y="1407922"/>
            <a:ext cx="1489687" cy="127368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81790" y="5712863"/>
            <a:ext cx="1274901" cy="130333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28807" y="1636056"/>
            <a:ext cx="1101344" cy="110134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638275" y="5674763"/>
            <a:ext cx="1301458" cy="1448992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611081" y="928434"/>
            <a:ext cx="6132197" cy="107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10"/>
              </a:lnSpc>
            </a:pPr>
            <a:r>
              <a:rPr lang="en-US" sz="6699" spc="-66">
                <a:solidFill>
                  <a:srgbClr val="E3E5EE"/>
                </a:solidFill>
                <a:latin typeface="Martel Sans Bold Bold"/>
              </a:rPr>
              <a:t>Missie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11081" y="2411554"/>
            <a:ext cx="6227634" cy="6459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7"/>
              </a:lnSpc>
            </a:pPr>
            <a:r>
              <a:rPr lang="en-US" sz="3648" spc="182">
                <a:solidFill>
                  <a:srgbClr val="E3E5EE"/>
                </a:solidFill>
                <a:latin typeface="Martel Regular Italics"/>
              </a:rPr>
              <a:t>Door middel van een activiteitenprogramma zorgen we voor </a:t>
            </a:r>
            <a:r>
              <a:rPr lang="en-US" sz="3648" u="sng" spc="182">
                <a:solidFill>
                  <a:srgbClr val="E3E5EE"/>
                </a:solidFill>
                <a:latin typeface="Martel Regular Italics"/>
              </a:rPr>
              <a:t>uitwisseling</a:t>
            </a:r>
            <a:r>
              <a:rPr lang="en-US" sz="3648" spc="182">
                <a:solidFill>
                  <a:srgbClr val="E3E5EE"/>
                </a:solidFill>
                <a:latin typeface="Martel Regular Italics"/>
              </a:rPr>
              <a:t>, </a:t>
            </a:r>
            <a:r>
              <a:rPr lang="en-US" sz="3648" u="sng" spc="182">
                <a:solidFill>
                  <a:srgbClr val="E3E5EE"/>
                </a:solidFill>
                <a:latin typeface="Martel Regular Italics"/>
              </a:rPr>
              <a:t>overdracht </a:t>
            </a:r>
            <a:r>
              <a:rPr lang="en-US" sz="3648" spc="182">
                <a:solidFill>
                  <a:srgbClr val="E3E5EE"/>
                </a:solidFill>
                <a:latin typeface="Martel Regular Italics"/>
              </a:rPr>
              <a:t>en </a:t>
            </a:r>
            <a:r>
              <a:rPr lang="en-US" sz="3648" u="sng" spc="182">
                <a:solidFill>
                  <a:srgbClr val="E3E5EE"/>
                </a:solidFill>
                <a:latin typeface="Martel Regular Italics"/>
              </a:rPr>
              <a:t>inspiratie </a:t>
            </a:r>
            <a:r>
              <a:rPr lang="en-US" sz="3648" spc="182">
                <a:solidFill>
                  <a:srgbClr val="E3E5EE"/>
                </a:solidFill>
                <a:latin typeface="Martel Regular Italics"/>
              </a:rPr>
              <a:t>en bieden we een warme </a:t>
            </a:r>
            <a:r>
              <a:rPr lang="en-US" sz="3648" u="sng" spc="182">
                <a:solidFill>
                  <a:srgbClr val="E3E5EE"/>
                </a:solidFill>
                <a:latin typeface="Martel Regular Italics"/>
              </a:rPr>
              <a:t>kennismaking</a:t>
            </a:r>
            <a:r>
              <a:rPr lang="en-US" sz="3648" spc="182">
                <a:solidFill>
                  <a:srgbClr val="E3E5EE"/>
                </a:solidFill>
                <a:latin typeface="Martel Regular Italics"/>
              </a:rPr>
              <a:t> met de </a:t>
            </a:r>
            <a:r>
              <a:rPr lang="en-US" sz="3648" spc="182">
                <a:solidFill>
                  <a:srgbClr val="E3E5EE"/>
                </a:solidFill>
                <a:latin typeface="Martel Regular Bold Italics"/>
              </a:rPr>
              <a:t>hammamcultuur</a:t>
            </a:r>
            <a:r>
              <a:rPr lang="en-US" sz="3648" spc="182">
                <a:solidFill>
                  <a:srgbClr val="E3E5EE"/>
                </a:solidFill>
                <a:latin typeface="Martel Regular Italics"/>
              </a:rPr>
              <a:t> voor iedereen die er nog niet mee vertrouwd is.</a:t>
            </a:r>
          </a:p>
        </p:txBody>
      </p:sp>
      <p:sp>
        <p:nvSpPr>
          <p:cNvPr id="25" name="AutoShape 25"/>
          <p:cNvSpPr/>
          <p:nvPr/>
        </p:nvSpPr>
        <p:spPr>
          <a:xfrm rot="5385017">
            <a:off x="2151247" y="5067358"/>
            <a:ext cx="10872677" cy="0"/>
          </a:xfrm>
          <a:prstGeom prst="line">
            <a:avLst/>
          </a:prstGeom>
          <a:ln w="152400" cap="rnd">
            <a:solidFill>
              <a:srgbClr val="A2875C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56088" y="228600"/>
            <a:ext cx="1284788" cy="9528777"/>
          </a:xfrm>
          <a:prstGeom prst="rect">
            <a:avLst/>
          </a:prstGeom>
          <a:solidFill>
            <a:srgbClr val="A2875C"/>
          </a:solidFill>
        </p:spPr>
      </p:sp>
      <p:sp>
        <p:nvSpPr>
          <p:cNvPr id="3" name="TextBox 3"/>
          <p:cNvSpPr txBox="1"/>
          <p:nvPr/>
        </p:nvSpPr>
        <p:spPr>
          <a:xfrm>
            <a:off x="6581331" y="1538789"/>
            <a:ext cx="4321051" cy="178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spc="169">
                <a:solidFill>
                  <a:srgbClr val="5C6FB2"/>
                </a:solidFill>
                <a:latin typeface="Martel Bold Italics"/>
              </a:rPr>
              <a:t>De geschiedenis en evolutie van badhuizen</a:t>
            </a:r>
          </a:p>
        </p:txBody>
      </p:sp>
      <p:sp>
        <p:nvSpPr>
          <p:cNvPr id="4" name="AutoShape 4"/>
          <p:cNvSpPr/>
          <p:nvPr/>
        </p:nvSpPr>
        <p:spPr>
          <a:xfrm>
            <a:off x="11850139" y="-169160"/>
            <a:ext cx="6437861" cy="10720569"/>
          </a:xfrm>
          <a:prstGeom prst="rect">
            <a:avLst/>
          </a:prstGeom>
          <a:solidFill>
            <a:srgbClr val="A2875C"/>
          </a:solidFill>
        </p:spPr>
      </p:sp>
      <p:grpSp>
        <p:nvGrpSpPr>
          <p:cNvPr id="5" name="Group 5"/>
          <p:cNvGrpSpPr/>
          <p:nvPr/>
        </p:nvGrpSpPr>
        <p:grpSpPr>
          <a:xfrm>
            <a:off x="1333500" y="228600"/>
            <a:ext cx="4725208" cy="9528777"/>
            <a:chOff x="0" y="0"/>
            <a:chExt cx="6300278" cy="1270503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6300278" cy="415034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4207" r="31988"/>
            <a:stretch>
              <a:fillRect/>
            </a:stretch>
          </p:blipFill>
          <p:spPr>
            <a:xfrm>
              <a:off x="0" y="4277345"/>
              <a:ext cx="6300278" cy="415034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t="16933" b="16933"/>
            <a:stretch>
              <a:fillRect/>
            </a:stretch>
          </p:blipFill>
          <p:spPr>
            <a:xfrm>
              <a:off x="0" y="8554691"/>
              <a:ext cx="6300278" cy="4150345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6581331" y="4525010"/>
            <a:ext cx="4321051" cy="1179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spc="169">
                <a:solidFill>
                  <a:srgbClr val="5C6FB2"/>
                </a:solidFill>
                <a:latin typeface="Martel Bold Italics"/>
              </a:rPr>
              <a:t>Sociale functie van de hammam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14921" y="7196644"/>
            <a:ext cx="4321051" cy="178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spc="169">
                <a:solidFill>
                  <a:srgbClr val="5C6FB2"/>
                </a:solidFill>
                <a:latin typeface="Martel Bold Italics"/>
              </a:rPr>
              <a:t>Hammam van de toekomst (Duurzaamheid)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35972" y="4005543"/>
            <a:ext cx="7866195" cy="98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6"/>
              </a:lnSpc>
            </a:pPr>
            <a:r>
              <a:rPr lang="en-US" sz="6104" spc="-61">
                <a:solidFill>
                  <a:srgbClr val="E3E5EE"/>
                </a:solidFill>
                <a:latin typeface="Martel Sans Bold Bold"/>
              </a:rPr>
              <a:t>Onderwerpen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3537450" y="5657215"/>
            <a:ext cx="3063240" cy="0"/>
          </a:xfrm>
          <a:prstGeom prst="line">
            <a:avLst/>
          </a:prstGeom>
          <a:ln w="47625" cap="rnd">
            <a:solidFill>
              <a:srgbClr val="5C6FB2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56088" y="228600"/>
            <a:ext cx="1284788" cy="9528777"/>
          </a:xfrm>
          <a:prstGeom prst="rect">
            <a:avLst/>
          </a:prstGeom>
          <a:solidFill>
            <a:srgbClr val="A2875C"/>
          </a:solidFill>
        </p:spPr>
      </p:sp>
      <p:sp>
        <p:nvSpPr>
          <p:cNvPr id="3" name="TextBox 3"/>
          <p:cNvSpPr txBox="1"/>
          <p:nvPr/>
        </p:nvSpPr>
        <p:spPr>
          <a:xfrm>
            <a:off x="6814921" y="971550"/>
            <a:ext cx="4321051" cy="178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spc="169">
                <a:solidFill>
                  <a:srgbClr val="5C6FB2"/>
                </a:solidFill>
                <a:latin typeface="Martel Bold Italics"/>
              </a:rPr>
              <a:t>Marokkaanse hammam bruids-rituelen</a:t>
            </a:r>
          </a:p>
        </p:txBody>
      </p:sp>
      <p:sp>
        <p:nvSpPr>
          <p:cNvPr id="4" name="AutoShape 4"/>
          <p:cNvSpPr/>
          <p:nvPr/>
        </p:nvSpPr>
        <p:spPr>
          <a:xfrm>
            <a:off x="11850139" y="-169160"/>
            <a:ext cx="6437861" cy="10720569"/>
          </a:xfrm>
          <a:prstGeom prst="rect">
            <a:avLst/>
          </a:prstGeom>
          <a:solidFill>
            <a:srgbClr val="A2875C"/>
          </a:solidFill>
        </p:spPr>
      </p:sp>
      <p:grpSp>
        <p:nvGrpSpPr>
          <p:cNvPr id="5" name="Group 5"/>
          <p:cNvGrpSpPr/>
          <p:nvPr/>
        </p:nvGrpSpPr>
        <p:grpSpPr>
          <a:xfrm>
            <a:off x="1333500" y="228600"/>
            <a:ext cx="4725208" cy="9528777"/>
            <a:chOff x="0" y="0"/>
            <a:chExt cx="6300278" cy="1270503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562" b="562"/>
            <a:stretch>
              <a:fillRect/>
            </a:stretch>
          </p:blipFill>
          <p:spPr>
            <a:xfrm>
              <a:off x="0" y="0"/>
              <a:ext cx="6300278" cy="415034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t="13320" b="37431"/>
            <a:stretch>
              <a:fillRect/>
            </a:stretch>
          </p:blipFill>
          <p:spPr>
            <a:xfrm>
              <a:off x="0" y="4277345"/>
              <a:ext cx="6300278" cy="415034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l="94" r="94"/>
            <a:stretch>
              <a:fillRect/>
            </a:stretch>
          </p:blipFill>
          <p:spPr>
            <a:xfrm>
              <a:off x="0" y="8554691"/>
              <a:ext cx="6300278" cy="4150345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6814921" y="3920490"/>
            <a:ext cx="4321051" cy="178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spc="169">
                <a:solidFill>
                  <a:srgbClr val="5C6FB2"/>
                </a:solidFill>
                <a:latin typeface="Martel Bold Italics"/>
              </a:rPr>
              <a:t>Geglobaliseerde consumptie (Argan)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14921" y="7313408"/>
            <a:ext cx="4321051" cy="1179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spc="169">
                <a:solidFill>
                  <a:srgbClr val="5C6FB2"/>
                </a:solidFill>
                <a:latin typeface="Martel Bold Italics"/>
              </a:rPr>
              <a:t>Schoonheids- verzorging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35972" y="4005543"/>
            <a:ext cx="7866195" cy="98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6"/>
              </a:lnSpc>
            </a:pPr>
            <a:r>
              <a:rPr lang="en-US" sz="6104" spc="-61">
                <a:solidFill>
                  <a:srgbClr val="E3E5EE"/>
                </a:solidFill>
                <a:latin typeface="Martel Sans Bold Bold"/>
              </a:rPr>
              <a:t>Onderwerpen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3537450" y="5657215"/>
            <a:ext cx="3063240" cy="0"/>
          </a:xfrm>
          <a:prstGeom prst="line">
            <a:avLst/>
          </a:prstGeom>
          <a:ln w="47625" cap="rnd">
            <a:solidFill>
              <a:srgbClr val="5C6FB2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2844"/>
            <a:ext cx="3091216" cy="10872689"/>
          </a:xfrm>
          <a:prstGeom prst="rect">
            <a:avLst/>
          </a:prstGeom>
          <a:solidFill>
            <a:srgbClr val="A2875C"/>
          </a:solidFill>
        </p:spPr>
      </p:sp>
      <p:sp>
        <p:nvSpPr>
          <p:cNvPr id="3" name="TextBox 3"/>
          <p:cNvSpPr txBox="1"/>
          <p:nvPr/>
        </p:nvSpPr>
        <p:spPr>
          <a:xfrm rot="-5400000">
            <a:off x="-2265731" y="4429497"/>
            <a:ext cx="7420501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5499">
                <a:solidFill>
                  <a:srgbClr val="E3E5EE"/>
                </a:solidFill>
                <a:latin typeface="Martel Bold Italics"/>
              </a:rPr>
              <a:t>Agenda 2022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067327" y="-274401"/>
            <a:ext cx="13191973" cy="4978738"/>
            <a:chOff x="0" y="0"/>
            <a:chExt cx="17589297" cy="663831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20975" r="20975"/>
            <a:stretch>
              <a:fillRect/>
            </a:stretch>
          </p:blipFill>
          <p:spPr>
            <a:xfrm>
              <a:off x="0" y="0"/>
              <a:ext cx="5778432" cy="663831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17357" r="17357"/>
            <a:stretch>
              <a:fillRect/>
            </a:stretch>
          </p:blipFill>
          <p:spPr>
            <a:xfrm>
              <a:off x="5905432" y="0"/>
              <a:ext cx="5778432" cy="663831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r="51145"/>
            <a:stretch>
              <a:fillRect/>
            </a:stretch>
          </p:blipFill>
          <p:spPr>
            <a:xfrm>
              <a:off x="11810865" y="0"/>
              <a:ext cx="5778432" cy="6638318"/>
            </a:xfrm>
            <a:prstGeom prst="rect">
              <a:avLst/>
            </a:prstGeom>
          </p:spPr>
        </p:pic>
      </p:grpSp>
      <p:sp>
        <p:nvSpPr>
          <p:cNvPr id="8" name="AutoShape 8"/>
          <p:cNvSpPr/>
          <p:nvPr/>
        </p:nvSpPr>
        <p:spPr>
          <a:xfrm>
            <a:off x="14176453" y="5664431"/>
            <a:ext cx="48811" cy="3646978"/>
          </a:xfrm>
          <a:prstGeom prst="rect">
            <a:avLst/>
          </a:prstGeom>
          <a:solidFill>
            <a:srgbClr val="A2875C"/>
          </a:solidFill>
        </p:spPr>
      </p:sp>
      <p:sp>
        <p:nvSpPr>
          <p:cNvPr id="9" name="TextBox 9"/>
          <p:cNvSpPr txBox="1"/>
          <p:nvPr/>
        </p:nvSpPr>
        <p:spPr>
          <a:xfrm>
            <a:off x="10787139" y="6471657"/>
            <a:ext cx="3389315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spc="169">
                <a:solidFill>
                  <a:srgbClr val="5C6FB2"/>
                </a:solidFill>
                <a:latin typeface="Martel Sans Bold Italics"/>
              </a:rPr>
              <a:t>Theater- voorstelling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599972" y="6469434"/>
            <a:ext cx="3389315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spc="169">
                <a:solidFill>
                  <a:srgbClr val="5C6FB2"/>
                </a:solidFill>
                <a:latin typeface="Martel Sans Bold Italics"/>
              </a:rPr>
              <a:t>Online presentaties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15570" y="6773917"/>
            <a:ext cx="3389315" cy="584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spc="169">
                <a:solidFill>
                  <a:srgbClr val="5C6FB2"/>
                </a:solidFill>
                <a:latin typeface="Martel Sans Bold Italics"/>
              </a:rPr>
              <a:t>Expo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792459" y="5611322"/>
            <a:ext cx="48811" cy="3646978"/>
          </a:xfrm>
          <a:prstGeom prst="rect">
            <a:avLst/>
          </a:prstGeom>
          <a:solidFill>
            <a:srgbClr val="A2875C"/>
          </a:solidFill>
        </p:spPr>
      </p:sp>
      <p:sp>
        <p:nvSpPr>
          <p:cNvPr id="13" name="AutoShape 13"/>
          <p:cNvSpPr/>
          <p:nvPr/>
        </p:nvSpPr>
        <p:spPr>
          <a:xfrm>
            <a:off x="10614502" y="5611322"/>
            <a:ext cx="48811" cy="3646978"/>
          </a:xfrm>
          <a:prstGeom prst="rect">
            <a:avLst/>
          </a:prstGeom>
          <a:solidFill>
            <a:srgbClr val="A2875C"/>
          </a:solidFill>
        </p:spPr>
      </p:sp>
      <p:sp>
        <p:nvSpPr>
          <p:cNvPr id="14" name="TextBox 14"/>
          <p:cNvSpPr txBox="1"/>
          <p:nvPr/>
        </p:nvSpPr>
        <p:spPr>
          <a:xfrm>
            <a:off x="6547218" y="5597756"/>
            <a:ext cx="3389315" cy="360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spc="169">
                <a:solidFill>
                  <a:srgbClr val="5C6FB2"/>
                </a:solidFill>
                <a:latin typeface="Martel Sans Bold Bold Italics"/>
              </a:rPr>
              <a:t>Lezingen, Artist talks, Workshops, Hammam-bezoeken, Wandelingen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95513" y="7848411"/>
            <a:ext cx="3030935" cy="242474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76237" y="1028700"/>
            <a:ext cx="1895475" cy="8229600"/>
            <a:chOff x="0" y="0"/>
            <a:chExt cx="2351013" cy="102074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51013" cy="10207413"/>
            </a:xfrm>
            <a:custGeom>
              <a:avLst/>
              <a:gdLst/>
              <a:ahLst/>
              <a:cxnLst/>
              <a:rect l="l" t="t" r="r" b="b"/>
              <a:pathLst>
                <a:path w="2351013" h="10207413">
                  <a:moveTo>
                    <a:pt x="0" y="0"/>
                  </a:moveTo>
                  <a:lnTo>
                    <a:pt x="0" y="10207413"/>
                  </a:lnTo>
                  <a:lnTo>
                    <a:pt x="2351013" y="10207413"/>
                  </a:lnTo>
                  <a:lnTo>
                    <a:pt x="2351013" y="0"/>
                  </a:lnTo>
                  <a:lnTo>
                    <a:pt x="0" y="0"/>
                  </a:lnTo>
                  <a:close/>
                  <a:moveTo>
                    <a:pt x="2290053" y="10146454"/>
                  </a:moveTo>
                  <a:lnTo>
                    <a:pt x="59690" y="10146454"/>
                  </a:lnTo>
                  <a:lnTo>
                    <a:pt x="59690" y="59690"/>
                  </a:lnTo>
                  <a:lnTo>
                    <a:pt x="2290053" y="59690"/>
                  </a:lnTo>
                  <a:lnTo>
                    <a:pt x="2290053" y="10146454"/>
                  </a:lnTo>
                  <a:close/>
                </a:path>
              </a:pathLst>
            </a:custGeom>
            <a:solidFill>
              <a:srgbClr val="A2875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55697" y="0"/>
            <a:ext cx="3332303" cy="33394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18426" y="2088834"/>
            <a:ext cx="3143868" cy="25280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677691" y="-697208"/>
            <a:ext cx="5572084" cy="55720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892074" y="7025127"/>
            <a:ext cx="3028391" cy="2971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518426" y="7638251"/>
            <a:ext cx="3954832" cy="26349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333978" y="3554260"/>
            <a:ext cx="2586487" cy="31784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710980" y="596466"/>
            <a:ext cx="9387880" cy="8644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424113" y="748866"/>
            <a:ext cx="3586858" cy="35868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237079" y="2088834"/>
            <a:ext cx="3649883" cy="187488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211517" y="5713708"/>
            <a:ext cx="4568650" cy="192454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355192" y="8253563"/>
            <a:ext cx="4531769" cy="16144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3575058" y="5802092"/>
            <a:ext cx="3560268" cy="186129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601885" y="3887783"/>
            <a:ext cx="7916541" cy="1974187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 rot="-5400000">
            <a:off x="-2579022" y="4519612"/>
            <a:ext cx="7739319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5"/>
              </a:lnSpc>
            </a:pPr>
            <a:r>
              <a:rPr lang="en-US" sz="7749" spc="-77">
                <a:solidFill>
                  <a:srgbClr val="5C6FB2"/>
                </a:solidFill>
                <a:latin typeface="Martel Sans Bold Bold"/>
              </a:rPr>
              <a:t>Partners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5175590" cy="102074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75590" cy="10207413"/>
            </a:xfrm>
            <a:custGeom>
              <a:avLst/>
              <a:gdLst/>
              <a:ahLst/>
              <a:cxnLst/>
              <a:rect l="l" t="t" r="r" b="b"/>
              <a:pathLst>
                <a:path w="5175590" h="10207413">
                  <a:moveTo>
                    <a:pt x="0" y="0"/>
                  </a:moveTo>
                  <a:lnTo>
                    <a:pt x="0" y="10207413"/>
                  </a:lnTo>
                  <a:lnTo>
                    <a:pt x="5175590" y="10207413"/>
                  </a:lnTo>
                  <a:lnTo>
                    <a:pt x="5175590" y="0"/>
                  </a:lnTo>
                  <a:lnTo>
                    <a:pt x="0" y="0"/>
                  </a:lnTo>
                  <a:close/>
                  <a:moveTo>
                    <a:pt x="5114630" y="10146454"/>
                  </a:moveTo>
                  <a:lnTo>
                    <a:pt x="59690" y="10146454"/>
                  </a:lnTo>
                  <a:lnTo>
                    <a:pt x="59690" y="59690"/>
                  </a:lnTo>
                  <a:lnTo>
                    <a:pt x="5114630" y="59690"/>
                  </a:lnTo>
                  <a:lnTo>
                    <a:pt x="5114630" y="10146454"/>
                  </a:lnTo>
                  <a:close/>
                </a:path>
              </a:pathLst>
            </a:custGeom>
            <a:solidFill>
              <a:srgbClr val="A2875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9790" r="29790"/>
          <a:stretch>
            <a:fillRect/>
          </a:stretch>
        </p:blipFill>
        <p:spPr>
          <a:xfrm>
            <a:off x="1746685" y="2718598"/>
            <a:ext cx="14794629" cy="4849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Aangepast</PresentationFormat>
  <Paragraphs>26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22" baseType="lpstr">
      <vt:lpstr>Martel Bold Italics</vt:lpstr>
      <vt:lpstr>Arial</vt:lpstr>
      <vt:lpstr>Martel Regular Bold Italics</vt:lpstr>
      <vt:lpstr>Martel Regular Italics</vt:lpstr>
      <vt:lpstr>Martel Regular Bold</vt:lpstr>
      <vt:lpstr>Martel Sans Bold Bold Italics</vt:lpstr>
      <vt:lpstr>Martel Bold Bold Italics</vt:lpstr>
      <vt:lpstr>Calibri</vt:lpstr>
      <vt:lpstr>Martel Bold Bold</vt:lpstr>
      <vt:lpstr>Martel Regular</vt:lpstr>
      <vt:lpstr>Martel Sans Bold Bold</vt:lpstr>
      <vt:lpstr>Martel Sans Bold Italics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Hammam. Steaming Stories</dc:title>
  <dc:creator>Abdelkarim Ouazza</dc:creator>
  <cp:lastModifiedBy>Abdelkarim Ouazza</cp:lastModifiedBy>
  <cp:revision>1</cp:revision>
  <dcterms:created xsi:type="dcterms:W3CDTF">2006-08-16T00:00:00Z</dcterms:created>
  <dcterms:modified xsi:type="dcterms:W3CDTF">2023-10-24T11:26:23Z</dcterms:modified>
  <dc:identifier>DAEx5QqtSlE</dc:identifier>
</cp:coreProperties>
</file>